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13"/>
  </p:notesMasterIdLst>
  <p:sldIdLst>
    <p:sldId id="256" r:id="rId2"/>
    <p:sldId id="259" r:id="rId3"/>
    <p:sldId id="261" r:id="rId4"/>
    <p:sldId id="274" r:id="rId5"/>
    <p:sldId id="287" r:id="rId6"/>
    <p:sldId id="263" r:id="rId7"/>
    <p:sldId id="266" r:id="rId8"/>
    <p:sldId id="267" r:id="rId9"/>
    <p:sldId id="268" r:id="rId10"/>
    <p:sldId id="270" r:id="rId11"/>
    <p:sldId id="272" r:id="rId12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C3C2611-4C71-4FC5-86AE-919BDF0F9419}" styleName="">
    <a:wholeTbl>
      <a:tcTxStyle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4200">
        <a:latin typeface="Lucida Grande" panose="020B0600040502020204"/>
        <a:ea typeface="Lucida Grande" panose="020B0600040502020204"/>
        <a:cs typeface="Lucida Grande" panose="020B0600040502020204"/>
        <a:sym typeface="Lucida Grande" panose="020B0600040502020204"/>
      </a:defRPr>
    </a:lvl1pPr>
    <a:lvl2pPr indent="228600" defTabSz="584200" latinLnBrk="0">
      <a:defRPr sz="4200">
        <a:latin typeface="Lucida Grande" panose="020B0600040502020204"/>
        <a:ea typeface="Lucida Grande" panose="020B0600040502020204"/>
        <a:cs typeface="Lucida Grande" panose="020B0600040502020204"/>
        <a:sym typeface="Lucida Grande" panose="020B0600040502020204"/>
      </a:defRPr>
    </a:lvl2pPr>
    <a:lvl3pPr indent="457200" defTabSz="584200" latinLnBrk="0">
      <a:defRPr sz="4200">
        <a:latin typeface="Lucida Grande" panose="020B0600040502020204"/>
        <a:ea typeface="Lucida Grande" panose="020B0600040502020204"/>
        <a:cs typeface="Lucida Grande" panose="020B0600040502020204"/>
        <a:sym typeface="Lucida Grande" panose="020B0600040502020204"/>
      </a:defRPr>
    </a:lvl3pPr>
    <a:lvl4pPr indent="685800" defTabSz="584200" latinLnBrk="0">
      <a:defRPr sz="4200">
        <a:latin typeface="Lucida Grande" panose="020B0600040502020204"/>
        <a:ea typeface="Lucida Grande" panose="020B0600040502020204"/>
        <a:cs typeface="Lucida Grande" panose="020B0600040502020204"/>
        <a:sym typeface="Lucida Grande" panose="020B0600040502020204"/>
      </a:defRPr>
    </a:lvl4pPr>
    <a:lvl5pPr indent="914400" defTabSz="584200" latinLnBrk="0">
      <a:defRPr sz="4200">
        <a:latin typeface="Lucida Grande" panose="020B0600040502020204"/>
        <a:ea typeface="Lucida Grande" panose="020B0600040502020204"/>
        <a:cs typeface="Lucida Grande" panose="020B0600040502020204"/>
        <a:sym typeface="Lucida Grande" panose="020B0600040502020204"/>
      </a:defRPr>
    </a:lvl5pPr>
    <a:lvl6pPr indent="1143000" defTabSz="584200" latinLnBrk="0">
      <a:defRPr sz="4200">
        <a:latin typeface="Lucida Grande" panose="020B0600040502020204"/>
        <a:ea typeface="Lucida Grande" panose="020B0600040502020204"/>
        <a:cs typeface="Lucida Grande" panose="020B0600040502020204"/>
        <a:sym typeface="Lucida Grande" panose="020B0600040502020204"/>
      </a:defRPr>
    </a:lvl6pPr>
    <a:lvl7pPr indent="1371600" defTabSz="584200" latinLnBrk="0">
      <a:defRPr sz="4200">
        <a:latin typeface="Lucida Grande" panose="020B0600040502020204"/>
        <a:ea typeface="Lucida Grande" panose="020B0600040502020204"/>
        <a:cs typeface="Lucida Grande" panose="020B0600040502020204"/>
        <a:sym typeface="Lucida Grande" panose="020B0600040502020204"/>
      </a:defRPr>
    </a:lvl7pPr>
    <a:lvl8pPr indent="1600200" defTabSz="584200" latinLnBrk="0">
      <a:defRPr sz="4200">
        <a:latin typeface="Lucida Grande" panose="020B0600040502020204"/>
        <a:ea typeface="Lucida Grande" panose="020B0600040502020204"/>
        <a:cs typeface="Lucida Grande" panose="020B0600040502020204"/>
        <a:sym typeface="Lucida Grande" panose="020B0600040502020204"/>
      </a:defRPr>
    </a:lvl8pPr>
    <a:lvl9pPr indent="1828800" defTabSz="584200" latinLnBrk="0">
      <a:defRPr sz="4200">
        <a:latin typeface="Lucida Grande" panose="020B0600040502020204"/>
        <a:ea typeface="Lucida Grande" panose="020B0600040502020204"/>
        <a:cs typeface="Lucida Grande" panose="020B0600040502020204"/>
        <a:sym typeface="Lucida Grande" panose="020B06000405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Quest mobile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数据显示，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年双十一期间，拼多多日活越用户数达到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亿，直逼淘宝的活跃用户数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008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数据来源：三节课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亿用户，揭秘拼多多的非典型增长之路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301538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1517904"/>
            <a:ext cx="20116800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6000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0102" y="8911240"/>
            <a:ext cx="20116800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400" indent="0" algn="ctr">
              <a:buNone/>
              <a:defRPr sz="4800"/>
            </a:lvl2pPr>
            <a:lvl3pPr marL="1828800" indent="0" algn="ctr">
              <a:buNone/>
              <a:defRPr sz="4800"/>
            </a:lvl3pPr>
            <a:lvl4pPr marL="2743200" indent="0" algn="ctr">
              <a:buNone/>
              <a:defRPr sz="4000"/>
            </a:lvl4pPr>
            <a:lvl5pPr marL="3657600" indent="0" algn="ctr">
              <a:buNone/>
              <a:defRPr sz="4000"/>
            </a:lvl5pPr>
            <a:lvl6pPr marL="4572000" indent="0" algn="ctr">
              <a:buNone/>
              <a:defRPr sz="4000"/>
            </a:lvl6pPr>
            <a:lvl7pPr marL="5486400" indent="0" algn="ctr">
              <a:buNone/>
              <a:defRPr sz="4000"/>
            </a:lvl7pPr>
            <a:lvl8pPr marL="6400800" indent="0" algn="ctr">
              <a:buNone/>
              <a:defRPr sz="4000"/>
            </a:lvl8pPr>
            <a:lvl9pPr marL="7315200" indent="0" algn="ctr">
              <a:buNone/>
              <a:defRPr sz="4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316" y="8686800"/>
            <a:ext cx="197510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06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535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829557"/>
            <a:ext cx="5257800" cy="115148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829556"/>
            <a:ext cx="15468600" cy="11514844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0678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133945" y="1482328"/>
            <a:ext cx="2118116" cy="375046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2400" b="1">
                <a:solidFill>
                  <a:srgbClr val="232323"/>
                </a:solidFill>
                <a:latin typeface="Didot" panose="02000503000000020003"/>
                <a:ea typeface="Didot" panose="02000503000000020003"/>
                <a:cs typeface="Didot" panose="02000503000000020003"/>
                <a:sym typeface="Didot" panose="02000503000000020003"/>
              </a:defRPr>
            </a:lvl1pPr>
          </a:lstStyle>
          <a:p>
            <a:r>
              <a:t>B</a:t>
            </a:r>
          </a:p>
        </p:txBody>
      </p:sp>
      <p:sp>
        <p:nvSpPr>
          <p:cNvPr id="21" name="Logo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260035" y="4256484"/>
            <a:ext cx="1830217" cy="9525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pc="-520">
                <a:solidFill>
                  <a:srgbClr val="232323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r>
              <a:t>Logo</a:t>
            </a:r>
          </a:p>
        </p:txBody>
      </p:sp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780734" y="5911453"/>
            <a:ext cx="8804673" cy="1285876"/>
          </a:xfrm>
          <a:prstGeom prst="rect">
            <a:avLst/>
          </a:prstGeom>
        </p:spPr>
        <p:txBody>
          <a:bodyPr anchor="b"/>
          <a:lstStyle>
            <a:lvl1pPr algn="ctr">
              <a:defRPr sz="9000" cap="all">
                <a:solidFill>
                  <a:srgbClr val="232323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0734" y="7518796"/>
            <a:ext cx="8804673" cy="66079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cap="all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/>
            </a:lvl2pPr>
            <a:lvl3pPr marL="0" indent="0" algn="ctr">
              <a:spcBef>
                <a:spcPts val="0"/>
              </a:spcBef>
              <a:buSzTx/>
              <a:buNone/>
              <a:defRPr sz="4600"/>
            </a:lvl3pPr>
            <a:lvl4pPr marL="0" indent="0" algn="ctr">
              <a:spcBef>
                <a:spcPts val="0"/>
              </a:spcBef>
              <a:buSzTx/>
              <a:buNone/>
              <a:defRPr sz="4600"/>
            </a:lvl4pPr>
            <a:lvl5pPr marL="0" indent="0" algn="ctr">
              <a:spcBef>
                <a:spcPts val="0"/>
              </a:spcBef>
              <a:buSzTx/>
              <a:buNone/>
              <a:defRPr sz="4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08325" y="13095070"/>
            <a:ext cx="409779" cy="415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49561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Nemo enim ipsam voluptatem quia voluptas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5574" y="13041703"/>
            <a:ext cx="6097902" cy="431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just">
              <a:lnSpc>
                <a:spcPts val="2200"/>
              </a:lnSpc>
              <a:spcBef>
                <a:spcPts val="0"/>
              </a:spcBef>
              <a:buSzTx/>
              <a:buNone/>
              <a:defRPr sz="1800" cap="all">
                <a:solidFill>
                  <a:srgbClr val="EBEBEB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Nemo enim ipsam voluptatem quia voluptas</a:t>
            </a:r>
          </a:p>
        </p:txBody>
      </p:sp>
      <p:sp>
        <p:nvSpPr>
          <p:cNvPr id="2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12474" y="13051054"/>
            <a:ext cx="409779" cy="415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278468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ame Surnam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357484" y="3929062"/>
            <a:ext cx="3589735" cy="535782"/>
          </a:xfrm>
          <a:prstGeom prst="rect">
            <a:avLst/>
          </a:prstGeom>
          <a:solidFill>
            <a:srgbClr val="232323"/>
          </a:solidFill>
        </p:spPr>
        <p:txBody>
          <a:bodyPr>
            <a:spAutoFit/>
          </a:bodyPr>
          <a:lstStyle>
            <a:lvl1pPr marL="0" indent="0" algn="ctr">
              <a:lnSpc>
                <a:spcPts val="42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Name Surname</a:t>
            </a:r>
          </a:p>
        </p:txBody>
      </p:sp>
      <p:sp>
        <p:nvSpPr>
          <p:cNvPr id="127" name="Sed ut perspiciatis unde omnis iste natus error sit voluptatem doloremque laudantium, totam rem aperiam, eaque ipsa quae ab illo inventore veritatis et quasi dicta sunt explicabo.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351734" y="8391921"/>
            <a:ext cx="3589735" cy="1968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lnSpc>
                <a:spcPts val="3500"/>
              </a:lnSpc>
              <a:spcBef>
                <a:spcPts val="0"/>
              </a:spcBef>
              <a:buSzTx/>
              <a:buNone/>
              <a:defRPr sz="1800">
                <a:solidFill>
                  <a:srgbClr val="232323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r>
              <a:t>Sed ut perspiciatis unde omnis iste natus error sit voluptatem doloremque laudantium, totam rem aperiam, eaque ipsa quae ab illo inventore veritatis et quasi dicta sunt explicabo. </a:t>
            </a:r>
          </a:p>
        </p:txBody>
      </p:sp>
      <p:sp>
        <p:nvSpPr>
          <p:cNvPr id="128" name="photo-icon-1.jpg"/>
          <p:cNvSpPr>
            <a:spLocks noGrp="1"/>
          </p:cNvSpPr>
          <p:nvPr>
            <p:ph type="pic" sz="quarter" idx="23"/>
          </p:nvPr>
        </p:nvSpPr>
        <p:spPr>
          <a:xfrm>
            <a:off x="4351734" y="4594380"/>
            <a:ext cx="3589735" cy="379500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30" name="Nemo enim ipsam voluptatem quia voluptas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1176267" y="13032396"/>
            <a:ext cx="6097902" cy="431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just">
              <a:lnSpc>
                <a:spcPts val="2200"/>
              </a:lnSpc>
              <a:spcBef>
                <a:spcPts val="0"/>
              </a:spcBef>
              <a:buSzTx/>
              <a:buNone/>
              <a:defRPr sz="1800" cap="all">
                <a:solidFill>
                  <a:srgbClr val="EBEBEB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Nemo enim ipsam voluptatem quia voluptas</a:t>
            </a:r>
          </a:p>
        </p:txBody>
      </p:sp>
      <p:sp>
        <p:nvSpPr>
          <p:cNvPr id="137" name="Name Surname"/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9840311" y="3929062"/>
            <a:ext cx="3589736" cy="535782"/>
          </a:xfrm>
          <a:prstGeom prst="rect">
            <a:avLst/>
          </a:prstGeom>
          <a:solidFill>
            <a:srgbClr val="232323"/>
          </a:solidFill>
        </p:spPr>
        <p:txBody>
          <a:bodyPr>
            <a:spAutoFit/>
          </a:bodyPr>
          <a:lstStyle>
            <a:lvl1pPr marL="0" indent="0" algn="ctr">
              <a:lnSpc>
                <a:spcPts val="42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Name Surname</a:t>
            </a:r>
          </a:p>
        </p:txBody>
      </p:sp>
      <p:sp>
        <p:nvSpPr>
          <p:cNvPr id="138" name="Sed ut perspiciatis unde omnis iste natus error sit voluptatem doloremque laudantium, totam rem aperiam, eaque ipsa quae ab illo inventore veritatis et quasi dicta sunt explicabo."/>
          <p:cNvSpPr txBox="1">
            <a:spLocks noGrp="1"/>
          </p:cNvSpPr>
          <p:nvPr>
            <p:ph type="body" sz="quarter" idx="26" hasCustomPrompt="1"/>
          </p:nvPr>
        </p:nvSpPr>
        <p:spPr>
          <a:xfrm>
            <a:off x="9834562" y="8391921"/>
            <a:ext cx="3589735" cy="1968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lnSpc>
                <a:spcPts val="3500"/>
              </a:lnSpc>
              <a:spcBef>
                <a:spcPts val="0"/>
              </a:spcBef>
              <a:buSzTx/>
              <a:buNone/>
              <a:defRPr sz="1800">
                <a:solidFill>
                  <a:srgbClr val="232323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r>
              <a:t>Sed ut perspiciatis unde omnis iste natus error sit voluptatem doloremque laudantium, totam rem aperiam, eaque ipsa quae ab illo inventore veritatis et quasi dicta sunt explicabo. </a:t>
            </a:r>
          </a:p>
        </p:txBody>
      </p:sp>
      <p:sp>
        <p:nvSpPr>
          <p:cNvPr id="139" name="Name Surname"/>
          <p:cNvSpPr txBox="1">
            <a:spLocks noGrp="1"/>
          </p:cNvSpPr>
          <p:nvPr>
            <p:ph type="body" sz="quarter" idx="27" hasCustomPrompt="1"/>
          </p:nvPr>
        </p:nvSpPr>
        <p:spPr>
          <a:xfrm>
            <a:off x="15323139" y="3911203"/>
            <a:ext cx="3589735" cy="535782"/>
          </a:xfrm>
          <a:prstGeom prst="rect">
            <a:avLst/>
          </a:prstGeom>
          <a:solidFill>
            <a:srgbClr val="232323"/>
          </a:solidFill>
        </p:spPr>
        <p:txBody>
          <a:bodyPr>
            <a:spAutoFit/>
          </a:bodyPr>
          <a:lstStyle>
            <a:lvl1pPr marL="0" indent="0" algn="ctr">
              <a:lnSpc>
                <a:spcPts val="42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Name Surname</a:t>
            </a:r>
          </a:p>
        </p:txBody>
      </p:sp>
      <p:sp>
        <p:nvSpPr>
          <p:cNvPr id="140" name="Sed ut perspiciatis unde omnis iste natus error sit voluptatem doloremque laudantium, totam rem aperiam, eaque ipsa quae ab illo inventore veritatis et quasi dicta sunt explicabo."/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15317390" y="8374062"/>
            <a:ext cx="3589735" cy="1968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lnSpc>
                <a:spcPts val="3500"/>
              </a:lnSpc>
              <a:spcBef>
                <a:spcPts val="0"/>
              </a:spcBef>
              <a:buSzTx/>
              <a:buNone/>
              <a:defRPr sz="1800">
                <a:solidFill>
                  <a:srgbClr val="232323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r>
              <a:t>Sed ut perspiciatis unde omnis iste natus error sit voluptatem doloremque laudantium, totam rem aperiam, eaque ipsa quae ab illo inventore veritatis et quasi dicta sunt explicabo. </a:t>
            </a:r>
          </a:p>
        </p:txBody>
      </p:sp>
      <p:sp>
        <p:nvSpPr>
          <p:cNvPr id="141" name="photo-icon-1.jpg"/>
          <p:cNvSpPr>
            <a:spLocks noGrp="1"/>
          </p:cNvSpPr>
          <p:nvPr>
            <p:ph type="pic" sz="quarter" idx="29"/>
          </p:nvPr>
        </p:nvSpPr>
        <p:spPr>
          <a:xfrm>
            <a:off x="9834562" y="4594380"/>
            <a:ext cx="3589735" cy="379500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42" name="photo-icon-1.jpg"/>
          <p:cNvSpPr>
            <a:spLocks noGrp="1"/>
          </p:cNvSpPr>
          <p:nvPr>
            <p:ph type="pic" sz="quarter" idx="30"/>
          </p:nvPr>
        </p:nvSpPr>
        <p:spPr>
          <a:xfrm>
            <a:off x="15317390" y="4576520"/>
            <a:ext cx="3589735" cy="379500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4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51734" y="1910953"/>
            <a:ext cx="15680532" cy="1321594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标题文本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03166" y="13041748"/>
            <a:ext cx="409779" cy="415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7119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88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517904"/>
            <a:ext cx="20116800" cy="71323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906256"/>
            <a:ext cx="20116800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316" y="8686800"/>
            <a:ext cx="197510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78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560" y="573207"/>
            <a:ext cx="20116800" cy="290151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58" y="3691468"/>
            <a:ext cx="9875520" cy="80467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840" y="3691470"/>
            <a:ext cx="9875520" cy="80467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926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560" y="573207"/>
            <a:ext cx="20116800" cy="290151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3692104"/>
            <a:ext cx="9875520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5164668"/>
            <a:ext cx="9875520" cy="675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840" y="3692104"/>
            <a:ext cx="9875520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840" y="5164668"/>
            <a:ext cx="9875520" cy="675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790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1663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91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58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80142" y="0"/>
            <a:ext cx="128016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88718"/>
            <a:ext cx="6400800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0" y="1463040"/>
            <a:ext cx="12984480" cy="10515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52160"/>
            <a:ext cx="6400800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1024" y="12919571"/>
            <a:ext cx="5237020" cy="730250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1200" y="12919571"/>
            <a:ext cx="9296400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968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9906000"/>
            <a:ext cx="24377650" cy="3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1" y="983015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0149840"/>
            <a:ext cx="20226528" cy="1645920"/>
          </a:xfrm>
        </p:spPr>
        <p:txBody>
          <a:bodyPr lIns="91440" tIns="0" rIns="91440" bIns="0" anchor="b">
            <a:no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" y="0"/>
            <a:ext cx="24383970" cy="9830152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6400">
                <a:solidFill>
                  <a:schemeClr val="bg1"/>
                </a:solidFill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0" y="11814046"/>
            <a:ext cx="20226528" cy="118872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3000">
                <a:solidFill>
                  <a:srgbClr val="FFFFFF"/>
                </a:solidFill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82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12801600"/>
            <a:ext cx="243840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4002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573207"/>
            <a:ext cx="20116800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3691468"/>
            <a:ext cx="20116800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1" y="12919571"/>
            <a:ext cx="494454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2370" y="12919571"/>
            <a:ext cx="964560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800917" y="12919571"/>
            <a:ext cx="26240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7064" y="3475690"/>
            <a:ext cx="19933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00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4" r:id="rId13"/>
    <p:sldLayoutId id="2147483685" r:id="rId14"/>
  </p:sldLayoutIdLst>
  <p:txStyles>
    <p:titleStyle>
      <a:lvl1pPr algn="l" defTabSz="1828800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1828800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96" indent="-36576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856" indent="-36576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616" indent="-36576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376" indent="-36576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200000" indent="-45720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600000" indent="-45720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000000" indent="-45720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400000" indent="-45720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tiff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极速版竞品调研"/>
          <p:cNvSpPr txBox="1">
            <a:spLocks noGrp="1"/>
          </p:cNvSpPr>
          <p:nvPr>
            <p:ph type="title"/>
          </p:nvPr>
        </p:nvSpPr>
        <p:spPr>
          <a:xfrm>
            <a:off x="7789624" y="5582164"/>
            <a:ext cx="8804673" cy="16151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竞品调研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拼多多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Nemo enim ipsam voluptatem quia voluptas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Nemo enim ipsam voluptatem quia voluptas</a:t>
            </a:r>
          </a:p>
        </p:txBody>
      </p:sp>
      <p:sp>
        <p:nvSpPr>
          <p:cNvPr id="7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719" name="拼多多的分享套路"/>
          <p:cNvSpPr txBox="1"/>
          <p:nvPr/>
        </p:nvSpPr>
        <p:spPr>
          <a:xfrm>
            <a:off x="622168" y="541634"/>
            <a:ext cx="5425440" cy="942340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拼多多的分享套路</a:t>
            </a:r>
          </a:p>
        </p:txBody>
      </p:sp>
      <p:pic>
        <p:nvPicPr>
          <p:cNvPr id="720" name="D6E70FFA9AD542CF7B6A7B2500D53378.jpg" descr="D6E70FFA9AD542CF7B6A7B2500D533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162" y="2754958"/>
            <a:ext cx="3763916" cy="81512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21" name="第一层，普通分享按钮，产品力驱动；"/>
          <p:cNvSpPr txBox="1"/>
          <p:nvPr/>
        </p:nvSpPr>
        <p:spPr>
          <a:xfrm>
            <a:off x="17044541" y="3417674"/>
            <a:ext cx="3666465" cy="4222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defRPr sz="16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第一层，普通分享按钮，产品力驱动； </a:t>
            </a:r>
          </a:p>
        </p:txBody>
      </p:sp>
      <p:sp>
        <p:nvSpPr>
          <p:cNvPr id="722" name="第二层，内部分享拼小圈，降低用户分享门槛；"/>
          <p:cNvSpPr txBox="1"/>
          <p:nvPr/>
        </p:nvSpPr>
        <p:spPr>
          <a:xfrm>
            <a:off x="17023669" y="4845217"/>
            <a:ext cx="4422776" cy="4222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defRPr sz="16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第二层，内部分享拼小圈，降低用户分享门槛；</a:t>
            </a:r>
          </a:p>
        </p:txBody>
      </p:sp>
      <p:sp>
        <p:nvSpPr>
          <p:cNvPr id="723" name="第三层，拼单利益驱动分享；"/>
          <p:cNvSpPr txBox="1"/>
          <p:nvPr/>
        </p:nvSpPr>
        <p:spPr>
          <a:xfrm>
            <a:off x="17023669" y="6368853"/>
            <a:ext cx="2797176" cy="4222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defRPr sz="16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第三层，拼单利益驱动分享；</a:t>
            </a:r>
          </a:p>
        </p:txBody>
      </p:sp>
      <p:sp>
        <p:nvSpPr>
          <p:cNvPr id="724" name="最后，给用户留条直接成交的后路；"/>
          <p:cNvSpPr txBox="1"/>
          <p:nvPr/>
        </p:nvSpPr>
        <p:spPr>
          <a:xfrm>
            <a:off x="17067262" y="7956186"/>
            <a:ext cx="3406776" cy="4222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最后，给用户留条直接成交的后路；</a:t>
            </a:r>
          </a:p>
        </p:txBody>
      </p:sp>
      <p:sp>
        <p:nvSpPr>
          <p:cNvPr id="725" name="活跃用户向别人推荐过拼多多的达90%"/>
          <p:cNvSpPr txBox="1"/>
          <p:nvPr/>
        </p:nvSpPr>
        <p:spPr>
          <a:xfrm>
            <a:off x="17072685" y="10401512"/>
            <a:ext cx="3610179" cy="4222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defRPr sz="1600">
                <a:solidFill>
                  <a:srgbClr val="606060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活跃用户向别人推荐过拼多多的达90%</a:t>
            </a:r>
          </a:p>
        </p:txBody>
      </p:sp>
      <p:sp>
        <p:nvSpPr>
          <p:cNvPr id="726" name="矩形"/>
          <p:cNvSpPr/>
          <p:nvPr/>
        </p:nvSpPr>
        <p:spPr>
          <a:xfrm>
            <a:off x="12845975" y="1810786"/>
            <a:ext cx="10472032" cy="875111"/>
          </a:xfrm>
          <a:prstGeom prst="rect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7" name="以商详页分享为例"/>
          <p:cNvSpPr txBox="1"/>
          <p:nvPr/>
        </p:nvSpPr>
        <p:spPr>
          <a:xfrm>
            <a:off x="13102592" y="1859404"/>
            <a:ext cx="3940278" cy="7778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以商详页分享为例 </a:t>
            </a:r>
          </a:p>
        </p:txBody>
      </p:sp>
      <p:sp>
        <p:nvSpPr>
          <p:cNvPr id="728" name="矩形"/>
          <p:cNvSpPr/>
          <p:nvPr/>
        </p:nvSpPr>
        <p:spPr>
          <a:xfrm>
            <a:off x="15583785" y="3143417"/>
            <a:ext cx="1207361" cy="538608"/>
          </a:xfrm>
          <a:prstGeom prst="rect">
            <a:avLst/>
          </a:prstGeom>
          <a:ln w="50800">
            <a:solidFill>
              <a:schemeClr val="accent5">
                <a:hueOff val="-444211"/>
                <a:satOff val="-14907"/>
                <a:lumOff val="22857"/>
              </a:schemeClr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9" name="矩形"/>
          <p:cNvSpPr/>
          <p:nvPr/>
        </p:nvSpPr>
        <p:spPr>
          <a:xfrm>
            <a:off x="14135985" y="9298684"/>
            <a:ext cx="2626652" cy="1475365"/>
          </a:xfrm>
          <a:prstGeom prst="rect">
            <a:avLst/>
          </a:prstGeom>
          <a:ln w="50800">
            <a:solidFill>
              <a:schemeClr val="accent5">
                <a:hueOff val="-444211"/>
                <a:satOff val="-14907"/>
                <a:lumOff val="22857"/>
              </a:schemeClr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30" name="98B8AA793C98A2C9535A0473F81E5004.jpg" descr="98B8AA793C98A2C9535A0473F81E500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72" y="1912665"/>
            <a:ext cx="3666466" cy="79401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1" name="918E3B86F9C08C40108468FA13D621EB.jpg" descr="918E3B86F9C08C40108468FA13D621E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480" y="1900666"/>
            <a:ext cx="3666466" cy="79401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2" name="12D7CE69C3D8D6D6C7C6200421F88364.jpg" descr="12D7CE69C3D8D6D6C7C6200421F8836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93" y="1912665"/>
            <a:ext cx="3666465" cy="79401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33" name="矩形"/>
          <p:cNvSpPr/>
          <p:nvPr/>
        </p:nvSpPr>
        <p:spPr>
          <a:xfrm>
            <a:off x="10457626" y="2087259"/>
            <a:ext cx="1270001" cy="798910"/>
          </a:xfrm>
          <a:prstGeom prst="rect">
            <a:avLst/>
          </a:prstGeom>
          <a:ln w="76200">
            <a:solidFill>
              <a:schemeClr val="accent5">
                <a:hueOff val="-444211"/>
                <a:satOff val="-14907"/>
                <a:lumOff val="22857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4" name="矩形"/>
          <p:cNvSpPr/>
          <p:nvPr/>
        </p:nvSpPr>
        <p:spPr>
          <a:xfrm>
            <a:off x="4616595" y="4383507"/>
            <a:ext cx="3073649" cy="2998505"/>
          </a:xfrm>
          <a:prstGeom prst="rect">
            <a:avLst/>
          </a:prstGeom>
          <a:ln w="76200">
            <a:solidFill>
              <a:schemeClr val="accent5">
                <a:hueOff val="-444211"/>
                <a:satOff val="-14907"/>
                <a:lumOff val="22857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5" name="矩形"/>
          <p:cNvSpPr/>
          <p:nvPr/>
        </p:nvSpPr>
        <p:spPr>
          <a:xfrm>
            <a:off x="3506450" y="2171167"/>
            <a:ext cx="983795" cy="798911"/>
          </a:xfrm>
          <a:prstGeom prst="rect">
            <a:avLst/>
          </a:prstGeom>
          <a:ln w="76200">
            <a:solidFill>
              <a:schemeClr val="accent5">
                <a:hueOff val="-444211"/>
                <a:satOff val="-14907"/>
                <a:lumOff val="22857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6" name="拼多多较注重分享功能设计，在可各个分享场景给出分享便利；…"/>
          <p:cNvSpPr txBox="1"/>
          <p:nvPr/>
        </p:nvSpPr>
        <p:spPr>
          <a:xfrm>
            <a:off x="853240" y="10528425"/>
            <a:ext cx="8774710" cy="9810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2400"/>
            </a:pPr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拼多多较注重分享功能设计，在可各个分享场景给出分享便利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  <a:p>
            <a:pPr algn="l">
              <a:defRPr sz="2400"/>
            </a:pPr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尤其以商详页的分享最为精彩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829" name="TIPS:调研的结论和建议"/>
          <p:cNvSpPr txBox="1"/>
          <p:nvPr/>
        </p:nvSpPr>
        <p:spPr>
          <a:xfrm>
            <a:off x="933061" y="720238"/>
            <a:ext cx="6672384" cy="75982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/>
          <a:p>
            <a:r>
              <a:rPr sz="4000" dirty="0" err="1"/>
              <a:t>调研的</a:t>
            </a:r>
            <a:r>
              <a:rPr lang="zh-CN" altLang="en-US" sz="4000" dirty="0"/>
              <a:t>结</a:t>
            </a:r>
            <a:r>
              <a:rPr sz="4000" dirty="0" err="1"/>
              <a:t>论和建议</a:t>
            </a:r>
            <a:endParaRPr sz="4000" dirty="0"/>
          </a:p>
        </p:txBody>
      </p:sp>
      <p:graphicFrame>
        <p:nvGraphicFramePr>
          <p:cNvPr id="830" name="表格"/>
          <p:cNvGraphicFramePr/>
          <p:nvPr>
            <p:extLst>
              <p:ext uri="{D42A27DB-BD31-4B8C-83A1-F6EECF244321}">
                <p14:modId xmlns:p14="http://schemas.microsoft.com/office/powerpoint/2010/main" val="3439336420"/>
              </p:ext>
            </p:extLst>
          </p:nvPr>
        </p:nvGraphicFramePr>
        <p:xfrm>
          <a:off x="4132715" y="2679510"/>
          <a:ext cx="15649646" cy="72264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649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2624">
                <a:tc>
                  <a:txBody>
                    <a:bodyPr/>
                    <a:lstStyle/>
                    <a:p>
                      <a:pPr algn="l" defTabSz="457200">
                        <a:defRPr sz="2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r>
                        <a:rPr dirty="0"/>
                        <a:t>【</a:t>
                      </a:r>
                      <a:r>
                        <a:rPr dirty="0" err="1"/>
                        <a:t>加法</a:t>
                      </a:r>
                      <a:r>
                        <a:rPr dirty="0"/>
                        <a:t>】</a:t>
                      </a:r>
                    </a:p>
                    <a:p>
                      <a:pPr algn="l" defTabSz="457200">
                        <a:defRPr sz="2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endParaRPr dirty="0"/>
                    </a:p>
                    <a:p>
                      <a:pPr algn="l" defTabSz="457200">
                        <a:defRPr sz="2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r>
                        <a:rPr dirty="0"/>
                        <a:t> </a:t>
                      </a:r>
                      <a:r>
                        <a:rPr dirty="0" err="1">
                          <a:solidFill>
                            <a:srgbClr val="232323"/>
                          </a:solidFill>
                        </a:rPr>
                        <a:t>社交元素：增加社交数据沉淀，并通过圈层数据提升货和人的匹配效率</a:t>
                      </a:r>
                      <a:r>
                        <a:rPr dirty="0">
                          <a:solidFill>
                            <a:srgbClr val="232323"/>
                          </a:solidFill>
                        </a:rPr>
                        <a:t>；</a:t>
                      </a:r>
                    </a:p>
                    <a:p>
                      <a:pPr algn="l" defTabSz="457200">
                        <a:defRPr sz="2400">
                          <a:solidFill>
                            <a:srgbClr val="232323"/>
                          </a:solidFill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r>
                        <a:rPr dirty="0"/>
                        <a:t> </a:t>
                      </a:r>
                      <a:r>
                        <a:rPr dirty="0" err="1"/>
                        <a:t>用户管理：增加用户数据沉淀，持续提升用户交互策略的有效性；增加用户转化</a:t>
                      </a:r>
                      <a:r>
                        <a:rPr dirty="0"/>
                        <a:t>；</a:t>
                      </a:r>
                    </a:p>
                  </a:txBody>
                  <a:tcPr marL="50800" marR="50800" marT="50800" marB="5080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3491">
                <a:tc>
                  <a:txBody>
                    <a:bodyPr/>
                    <a:lstStyle/>
                    <a:p>
                      <a:pPr algn="l" defTabSz="457200">
                        <a:defRPr sz="2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r>
                        <a:rPr dirty="0"/>
                        <a:t>【</a:t>
                      </a:r>
                      <a:r>
                        <a:rPr dirty="0" err="1"/>
                        <a:t>减法</a:t>
                      </a:r>
                      <a:r>
                        <a:rPr dirty="0"/>
                        <a:t>】</a:t>
                      </a:r>
                    </a:p>
                    <a:p>
                      <a:pPr algn="l" defTabSz="457200">
                        <a:defRPr sz="2000"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</a:defRPr>
                      </a:pPr>
                      <a:endParaRPr dirty="0"/>
                    </a:p>
                    <a:p>
                      <a:pPr lvl="1" algn="l" defTabSz="457200">
                        <a:defRPr sz="2400">
                          <a:solidFill>
                            <a:srgbClr val="232323"/>
                          </a:solidFill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r>
                        <a:rPr dirty="0" err="1"/>
                        <a:t>促销复杂度：降低促销复杂度，比如到手价替换复杂的促销逻辑</a:t>
                      </a:r>
                      <a:endParaRPr dirty="0"/>
                    </a:p>
                    <a:p>
                      <a:pPr lvl="1" algn="l" defTabSz="457200">
                        <a:defRPr sz="2400">
                          <a:solidFill>
                            <a:srgbClr val="232323"/>
                          </a:solidFill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r>
                        <a:rPr dirty="0" err="1"/>
                        <a:t>交易复杂度：缩短交易路径，实现商品浏览闭环</a:t>
                      </a:r>
                      <a:r>
                        <a:rPr dirty="0"/>
                        <a:t>；</a:t>
                      </a:r>
                    </a:p>
                  </a:txBody>
                  <a:tcPr marL="50800" marR="50800" marT="50800" marB="5080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0216">
                <a:tc>
                  <a:txBody>
                    <a:bodyPr/>
                    <a:lstStyle/>
                    <a:p>
                      <a:pPr algn="l" defTabSz="457200">
                        <a:defRPr sz="2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r>
                        <a:rPr dirty="0"/>
                        <a:t>【</a:t>
                      </a:r>
                      <a:r>
                        <a:rPr dirty="0" err="1"/>
                        <a:t>乘法</a:t>
                      </a:r>
                      <a:r>
                        <a:rPr dirty="0"/>
                        <a:t>】</a:t>
                      </a:r>
                    </a:p>
                    <a:p>
                      <a:pPr algn="l" defTabSz="457200">
                        <a:defRPr sz="2400">
                          <a:solidFill>
                            <a:srgbClr val="232323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</a:defRPr>
                      </a:pPr>
                      <a:endParaRPr dirty="0"/>
                    </a:p>
                    <a:p>
                      <a:pPr algn="l" defTabSz="457200">
                        <a:defRPr sz="2400">
                          <a:solidFill>
                            <a:srgbClr val="232323"/>
                          </a:solidFill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r>
                        <a:rPr dirty="0"/>
                        <a:t>  </a:t>
                      </a:r>
                      <a:r>
                        <a:rPr dirty="0" err="1"/>
                        <a:t>裂变能力：在app各个环节，增强分享和裂变能力，从而带来用户和流量</a:t>
                      </a:r>
                      <a:r>
                        <a:rPr dirty="0"/>
                        <a:t>；</a:t>
                      </a:r>
                    </a:p>
                    <a:p>
                      <a:pPr algn="l" defTabSz="457200">
                        <a:defRPr sz="2400">
                          <a:solidFill>
                            <a:srgbClr val="232323"/>
                          </a:solidFill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r>
                        <a:rPr dirty="0"/>
                        <a:t>  </a:t>
                      </a:r>
                    </a:p>
                  </a:txBody>
                  <a:tcPr marL="50800" marR="50800" marT="50800" marB="5080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8629">
                <a:tc>
                  <a:txBody>
                    <a:bodyPr/>
                    <a:lstStyle/>
                    <a:p>
                      <a:pPr algn="l" defTabSz="457200">
                        <a:defRPr sz="2400"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r>
                        <a:rPr dirty="0"/>
                        <a:t>【</a:t>
                      </a:r>
                      <a:r>
                        <a:rPr dirty="0" err="1"/>
                        <a:t>除法</a:t>
                      </a:r>
                      <a:r>
                        <a:rPr dirty="0"/>
                        <a:t>】</a:t>
                      </a:r>
                    </a:p>
                    <a:p>
                      <a:pPr algn="l" defTabSz="457200">
                        <a:defRPr sz="2400"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</a:defRPr>
                      </a:pPr>
                      <a:endParaRPr dirty="0"/>
                    </a:p>
                    <a:p>
                      <a:pPr lvl="1" algn="just">
                        <a:lnSpc>
                          <a:spcPts val="4200"/>
                        </a:lnSpc>
                        <a:defRPr sz="2400">
                          <a:solidFill>
                            <a:srgbClr val="232323"/>
                          </a:solidFill>
                          <a:latin typeface="PingFang SC Regular" panose="020B0400000000000000" charset="-122"/>
                          <a:ea typeface="PingFang SC Regular" panose="020B0400000000000000" charset="-122"/>
                          <a:cs typeface="PingFang SC Regular" panose="020B0400000000000000" charset="-122"/>
                          <a:sym typeface="PingFang SC Regular" panose="020B0400000000000000" charset="-122"/>
                        </a:defRPr>
                      </a:pPr>
                      <a:r>
                        <a:rPr dirty="0" err="1"/>
                        <a:t>高价商品：通过降扣、流量倾斜等手段，促进商品价格降低</a:t>
                      </a:r>
                      <a:r>
                        <a:rPr dirty="0"/>
                        <a:t>；</a:t>
                      </a:r>
                      <a:endParaRPr lang="zh-CN" altLang="en-US" dirty="0"/>
                    </a:p>
                  </a:txBody>
                  <a:tcPr marL="50800" marR="50800" marT="50800" marB="5080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76025" y="13051054"/>
            <a:ext cx="282677" cy="415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438" name="屏幕快照 2021-03-02 上午10.21.45.png" descr="屏幕快照 2021-03-02 上午10.21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816" y="1136344"/>
            <a:ext cx="17184366" cy="105768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1" name="Quest mobile 数据显示，2020年双十一期间，拼多多日活越用户数达到4亿，直逼淘宝的活跃用户数"/>
          <p:cNvSpPr txBox="1"/>
          <p:nvPr/>
        </p:nvSpPr>
        <p:spPr>
          <a:xfrm>
            <a:off x="4106360" y="12023237"/>
            <a:ext cx="144334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3" name="拼多多概述"/>
          <p:cNvSpPr txBox="1"/>
          <p:nvPr/>
        </p:nvSpPr>
        <p:spPr>
          <a:xfrm>
            <a:off x="291186" y="35488"/>
            <a:ext cx="3457576" cy="1069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拼多多概述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05运营篇-运营策略与增长关系"/>
          <p:cNvSpPr txBox="1">
            <a:spLocks noGrp="1"/>
          </p:cNvSpPr>
          <p:nvPr>
            <p:ph type="body" sz="quarter" idx="21"/>
          </p:nvPr>
        </p:nvSpPr>
        <p:spPr>
          <a:xfrm>
            <a:off x="1185574" y="13027415"/>
            <a:ext cx="6097902" cy="460376"/>
          </a:xfrm>
          <a:prstGeom prst="rect">
            <a:avLst/>
          </a:prstGeom>
        </p:spPr>
        <p:txBody>
          <a:bodyPr/>
          <a:lstStyle/>
          <a:p>
            <a:r>
              <a:t>05运营篇-运营策略与增长关系</a:t>
            </a:r>
          </a:p>
        </p:txBody>
      </p:sp>
      <p:sp>
        <p:nvSpPr>
          <p:cNvPr id="4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76025" y="13051054"/>
            <a:ext cx="282677" cy="415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464" name="屏幕快照 2021-02-24 下午4.39.18.png" descr="屏幕快照 2021-02-24 下午4.39.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77" y="1738679"/>
            <a:ext cx="17719441" cy="104137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5" name="拼多多成长中的关键运营节奏"/>
          <p:cNvSpPr txBox="1"/>
          <p:nvPr/>
        </p:nvSpPr>
        <p:spPr>
          <a:xfrm>
            <a:off x="789140" y="472088"/>
            <a:ext cx="8146460" cy="88293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r>
              <a:rPr sz="4800" dirty="0" err="1">
                <a:latin typeface="微软雅黑" panose="020B0503020204020204" charset="-122"/>
                <a:ea typeface="微软雅黑" panose="020B0503020204020204" charset="-122"/>
              </a:rPr>
              <a:t>拼多多成长中的关键运营节奏</a:t>
            </a:r>
            <a:endParaRPr sz="4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6" name="市场探索阶段：，拼多多主要在打磨产品和供应链，后期通过双11、双12等活动，拉高"/>
          <p:cNvSpPr txBox="1"/>
          <p:nvPr/>
        </p:nvSpPr>
        <p:spPr>
          <a:xfrm>
            <a:off x="18927382" y="3440021"/>
            <a:ext cx="4868061" cy="882933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>
              <a:defRPr sz="24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拼多多主要在打磨产品和供应链，后期通过双11、双12等活动，拉高</a:t>
            </a:r>
          </a:p>
        </p:txBody>
      </p:sp>
      <p:sp>
        <p:nvSpPr>
          <p:cNvPr id="467" name="清仓推动：第二个阶段，以“年中大促，年末清仓”活动为启动标志，给拼多多带来一大波流量，拼多多在此基础上又组织了“季度清仓”、“半年清仓”"/>
          <p:cNvSpPr txBox="1"/>
          <p:nvPr/>
        </p:nvSpPr>
        <p:spPr>
          <a:xfrm>
            <a:off x="18927382" y="5251791"/>
            <a:ext cx="4868061" cy="1621597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>
              <a:defRPr sz="24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以“年中大促，年末清仓”活动为启动标志，给拼多多带来一大波流量，拼多多在此基础上又组织了“季度清仓”、“半年清仓”</a:t>
            </a:r>
          </a:p>
        </p:txBody>
      </p:sp>
      <p:sp>
        <p:nvSpPr>
          <p:cNvPr id="468" name="流量投放：第三个阶段的高速发展，标志事件是，拼多多赞助“中国新歌声”、“极限挑战”等电视节目，长期开展注册领红包活动"/>
          <p:cNvSpPr txBox="1"/>
          <p:nvPr/>
        </p:nvSpPr>
        <p:spPr>
          <a:xfrm>
            <a:off x="18927382" y="7831531"/>
            <a:ext cx="5207687" cy="125226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>
              <a:defRPr sz="24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标志事件是，拼多多赞助“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中国新歌声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”、“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极限挑战”等电视节目，长期开展注册领红包活动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0" name="1"/>
          <p:cNvSpPr txBox="1"/>
          <p:nvPr/>
        </p:nvSpPr>
        <p:spPr>
          <a:xfrm>
            <a:off x="18557278" y="3084221"/>
            <a:ext cx="325044" cy="502334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r>
              <a:t>1</a:t>
            </a:r>
          </a:p>
        </p:txBody>
      </p:sp>
      <p:sp>
        <p:nvSpPr>
          <p:cNvPr id="471" name="2"/>
          <p:cNvSpPr txBox="1"/>
          <p:nvPr/>
        </p:nvSpPr>
        <p:spPr>
          <a:xfrm>
            <a:off x="18557278" y="4900321"/>
            <a:ext cx="325044" cy="502334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r>
              <a:t>2</a:t>
            </a:r>
          </a:p>
        </p:txBody>
      </p:sp>
      <p:sp>
        <p:nvSpPr>
          <p:cNvPr id="472" name="3"/>
          <p:cNvSpPr txBox="1"/>
          <p:nvPr/>
        </p:nvSpPr>
        <p:spPr>
          <a:xfrm>
            <a:off x="18557278" y="7525223"/>
            <a:ext cx="325044" cy="502334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05运营篇-运营策略与增长关系"/>
          <p:cNvSpPr txBox="1">
            <a:spLocks noGrp="1"/>
          </p:cNvSpPr>
          <p:nvPr>
            <p:ph type="body" sz="quarter" idx="21"/>
          </p:nvPr>
        </p:nvSpPr>
        <p:spPr>
          <a:xfrm>
            <a:off x="1065530" y="13042900"/>
            <a:ext cx="2692400" cy="424180"/>
          </a:xfrm>
          <a:prstGeom prst="rect">
            <a:avLst/>
          </a:prstGeom>
        </p:spPr>
        <p:txBody>
          <a:bodyPr wrap="square"/>
          <a:lstStyle/>
          <a:p>
            <a:r>
              <a:t>05运营篇-</a:t>
            </a:r>
            <a:r>
              <a:rPr lang="zh-CN"/>
              <a:t>用户评价 </a:t>
            </a:r>
          </a:p>
        </p:txBody>
      </p:sp>
      <p:sp>
        <p:nvSpPr>
          <p:cNvPr id="4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76025" y="13051054"/>
            <a:ext cx="282677" cy="415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465" name="拼多多成长中的关键运营节奏"/>
          <p:cNvSpPr txBox="1"/>
          <p:nvPr/>
        </p:nvSpPr>
        <p:spPr>
          <a:xfrm>
            <a:off x="735165" y="448595"/>
            <a:ext cx="5068694" cy="88293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r>
              <a:rPr sz="4800" dirty="0" err="1">
                <a:latin typeface="微软雅黑" panose="020B0503020204020204" charset="-122"/>
                <a:ea typeface="微软雅黑" panose="020B0503020204020204" charset="-122"/>
              </a:rPr>
              <a:t>拼多多</a:t>
            </a: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</a:rPr>
              <a:t>用户的评价</a:t>
            </a:r>
          </a:p>
        </p:txBody>
      </p:sp>
      <p:pic>
        <p:nvPicPr>
          <p:cNvPr id="6" name="图片 5" descr="屏幕快照 2021-03-22 上午12.21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75" y="1957070"/>
            <a:ext cx="4359275" cy="4324985"/>
          </a:xfrm>
          <a:prstGeom prst="rect">
            <a:avLst/>
          </a:prstGeom>
        </p:spPr>
      </p:pic>
      <p:pic>
        <p:nvPicPr>
          <p:cNvPr id="7" name="图片 6" descr="屏幕快照 2021-03-22 上午12.22.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65" y="7342505"/>
            <a:ext cx="7375525" cy="35090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56265" y="6915785"/>
            <a:ext cx="3439160" cy="51117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垃圾app，虚假宣传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0741660" y="6214745"/>
            <a:ext cx="11434445" cy="67310"/>
          </a:xfrm>
          <a:prstGeom prst="line">
            <a:avLst/>
          </a:prstGeom>
          <a:noFill/>
          <a:ln w="28575" cap="flat" cmpd="sng">
            <a:solidFill>
              <a:schemeClr val="accent5"/>
            </a:solidFill>
            <a:prstDash val="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0" name="文本框 9"/>
          <p:cNvSpPr txBox="1"/>
          <p:nvPr/>
        </p:nvSpPr>
        <p:spPr>
          <a:xfrm>
            <a:off x="10756265" y="8227695"/>
            <a:ext cx="2540000" cy="124968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骗人的，砍价都砍够了，又让重新砍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56265" y="10486390"/>
            <a:ext cx="2540000" cy="161925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你們查找一下海納百川 有容乃大有多少东西沒有送貨了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010640" y="8227695"/>
            <a:ext cx="1588135" cy="346583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广告上说9.9元的折叠电动车。下载了这个APP 结果什么也不是。纯粹诱导人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313785" y="6915785"/>
            <a:ext cx="2540000" cy="272732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怎么越来越不厚道了，现在每天的签到金不仅越来越少，而且居然都不能微信提现啦？什么意思嘛？？？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13785" y="10424795"/>
            <a:ext cx="5907405" cy="51117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很讨厌被迫帮人砍价，太恶心了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681190" y="6915785"/>
            <a:ext cx="2540000" cy="124968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辣鸡骗人的产品质量特别差，一分都不想给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681190" y="8926195"/>
            <a:ext cx="2540000" cy="94234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垃圾拼多多+垃圾商家 垃圾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313785" y="11333480"/>
            <a:ext cx="5906770" cy="94234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物品好坏全凭天意，好坏自认倒霉，管理都管理不好，怎么经营下去啊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741660" y="614680"/>
            <a:ext cx="2540000" cy="134239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拼多多上的东西很实惠，是一个很不错的app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741660" y="2752725"/>
            <a:ext cx="2540000" cy="124968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给我发货吧，别卡到了，都五星了。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756265" y="4298950"/>
            <a:ext cx="2540000" cy="161925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真的很不错的，一款App。便宜发货快。比市场价整整低了92块钱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8261330" y="2752725"/>
            <a:ext cx="2540000" cy="54229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真好玩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685645" y="4298950"/>
            <a:ext cx="2895600" cy="161925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别人推荐这个软件，真的很好用，五星好评，东西实惠质量又好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4685645" y="1657350"/>
            <a:ext cx="2895600" cy="214249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太多人用拼多多了，不用感觉追不上潮流吧。东西很多，确实不错啊，价格都是实惠价。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261330" y="419100"/>
            <a:ext cx="3959860" cy="174244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以前用的是淘宝，现在更多的是使用拼多多，东西质量有保障，而且很划算，推荐大家使用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8329910" y="3799840"/>
            <a:ext cx="3679190" cy="174244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这款软件页面简洁明了，签到还有红包领，拼着买更实惠，还有抽奖活动，很不错！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05运营篇-运营策略与增长关系"/>
          <p:cNvSpPr txBox="1">
            <a:spLocks noGrp="1"/>
          </p:cNvSpPr>
          <p:nvPr>
            <p:ph type="body" sz="quarter" idx="21"/>
          </p:nvPr>
        </p:nvSpPr>
        <p:spPr>
          <a:xfrm>
            <a:off x="1065530" y="13042900"/>
            <a:ext cx="2692400" cy="424180"/>
          </a:xfrm>
          <a:prstGeom prst="rect">
            <a:avLst/>
          </a:prstGeom>
        </p:spPr>
        <p:txBody>
          <a:bodyPr wrap="square"/>
          <a:lstStyle/>
          <a:p>
            <a:r>
              <a:t>05运营篇-</a:t>
            </a:r>
            <a:r>
              <a:rPr lang="zh-CN"/>
              <a:t>用户评价 </a:t>
            </a:r>
          </a:p>
        </p:txBody>
      </p:sp>
      <p:sp>
        <p:nvSpPr>
          <p:cNvPr id="4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76025" y="13051054"/>
            <a:ext cx="282677" cy="415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465" name="拼多多成长中的关键运营节奏"/>
          <p:cNvSpPr txBox="1"/>
          <p:nvPr/>
        </p:nvSpPr>
        <p:spPr>
          <a:xfrm>
            <a:off x="1065365" y="448598"/>
            <a:ext cx="4453141" cy="88293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r>
              <a:rPr sz="4800" dirty="0" err="1">
                <a:latin typeface="微软雅黑" panose="020B0503020204020204" charset="-122"/>
                <a:ea typeface="微软雅黑" panose="020B0503020204020204" charset="-122"/>
              </a:rPr>
              <a:t>拼多多</a:t>
            </a:r>
            <a:r>
              <a:rPr lang="zh-CN" sz="4800" dirty="0">
                <a:latin typeface="微软雅黑" panose="020B0503020204020204" charset="-122"/>
                <a:ea typeface="微软雅黑" panose="020B0503020204020204" charset="-122"/>
              </a:rPr>
              <a:t>商家评价</a:t>
            </a:r>
          </a:p>
        </p:txBody>
      </p:sp>
      <p:pic>
        <p:nvPicPr>
          <p:cNvPr id="5" name="图片 4" descr="屏幕快照 2021-03-22 上午12.43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45" y="2266315"/>
            <a:ext cx="4509770" cy="4015740"/>
          </a:xfrm>
          <a:prstGeom prst="rect">
            <a:avLst/>
          </a:prstGeom>
        </p:spPr>
      </p:pic>
      <p:pic>
        <p:nvPicPr>
          <p:cNvPr id="6" name="图片 5" descr="屏幕快照 2021-03-22 上午12.44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" y="6925945"/>
            <a:ext cx="9494520" cy="4468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63200" y="6925945"/>
            <a:ext cx="2540000" cy="161925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不多说 就是罚 不管是不是你的问题 申述从来通不过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899515" y="6959600"/>
            <a:ext cx="2540000" cy="494347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店铺惩罚很严重，无法联系上人工客服，一直叫你描述你的问题，描述了给出的解决方案又解决不了，然后反馈按钮已解决跟未解决无论你点哪个都是已解决，所以这个反馈按钮形同虚设，就是垃圾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363200" y="8760460"/>
            <a:ext cx="2540000" cy="134239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经常收不到信息。而且不回信息会限流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223105" y="6925945"/>
            <a:ext cx="2540000" cy="334264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很坑，终于明白为什么还是有部分人不想做拼多多的原因，做着做着你就会发现，烦心事不仅多，你店铺还会慢慢的倒闭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363200" y="10273665"/>
            <a:ext cx="2540000" cy="214249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拼多多垃圾中的战斗机，不是说它产品垃圾，是这个平台喜欢卸磨杀驴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0770215" y="6925945"/>
            <a:ext cx="2540000" cy="134239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为什么老是闪退，打开就退，都不能用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0770215" y="9025890"/>
            <a:ext cx="2540000" cy="254254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点击查看订单详行、都看不到下单型号、查看订单困难、无法复制订单编号、得改进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7223105" y="10673715"/>
            <a:ext cx="2540000" cy="134239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垃圾 对商家没有人工服务 怎么打都打不进去 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0103485" y="6282055"/>
            <a:ext cx="13465810" cy="72390"/>
          </a:xfrm>
          <a:prstGeom prst="line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6" name="文本框 15"/>
          <p:cNvSpPr txBox="1"/>
          <p:nvPr/>
        </p:nvSpPr>
        <p:spPr>
          <a:xfrm>
            <a:off x="13537565" y="219075"/>
            <a:ext cx="2540000" cy="134239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拼多多的流量真的大。新店还有扶持流量来的快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3537565" y="2066290"/>
            <a:ext cx="2540000" cy="214249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很不错，我是新手 在里面学校到很多，自己开了家网店，新人求带。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439515" y="2621280"/>
            <a:ext cx="2540000" cy="54229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转到钱了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439515" y="419100"/>
            <a:ext cx="2540000" cy="174244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多多大学对我们商家还是比较实用的，感谢多多大学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6439515" y="3638550"/>
            <a:ext cx="2540000" cy="2357755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拼多多和淘宝P D有一条不好就是物流，在24小时必须更新。淘宝比拼多多比较佔优势。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533235" y="419100"/>
            <a:ext cx="3776980" cy="568198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我家产品都是正品，可是拼多多里面的太多商家定价超低，可以说我现在店铺卖出去的有的能保本，有的还赔钱，也就是用自己的正品低价回馈给顾客朋友，相当于自己做销量，这些都是真实的。虽然慢，但我不会去选择花钱请人刷销量评价。希望大家都做良心商家，不要发些假货或者真假掺和卖，如果让大家对拼多多失去信心了，最大的损失还是商家自己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3537565" y="4558665"/>
            <a:ext cx="2540000" cy="134239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好平台，我一单赚一两块只希望可以早点起量。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363200" y="219075"/>
            <a:ext cx="2540000" cy="254254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第一次做电商是从拼多多开始的。很容易上手只要您用心做慢慢的就会好起来的。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363200" y="3358515"/>
            <a:ext cx="2540000" cy="2542540"/>
          </a:xfrm>
          <a:prstGeom prst="rect">
            <a:avLst/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ys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感谢拼多多平台给口饭吃，感谢老天爷给口饭吃！ 拼多多平台给点流量！多多卖货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线上广告投放"/>
          <p:cNvSpPr txBox="1">
            <a:spLocks noGrp="1"/>
          </p:cNvSpPr>
          <p:nvPr>
            <p:ph type="body" sz="quarter" idx="22"/>
          </p:nvPr>
        </p:nvSpPr>
        <p:spPr>
          <a:xfrm>
            <a:off x="11750061" y="1787074"/>
            <a:ext cx="11307169" cy="561976"/>
          </a:xfrm>
          <a:prstGeom prst="rect">
            <a:avLst/>
          </a:prstGeom>
        </p:spPr>
        <p:txBody>
          <a:bodyPr/>
          <a:lstStyle/>
          <a:p>
            <a:r>
              <a:t>线上广告投放</a:t>
            </a:r>
          </a:p>
        </p:txBody>
      </p:sp>
      <p:sp>
        <p:nvSpPr>
          <p:cNvPr id="489" name="手机预装"/>
          <p:cNvSpPr txBox="1">
            <a:spLocks noGrp="1"/>
          </p:cNvSpPr>
          <p:nvPr>
            <p:ph type="body" sz="quarter" idx="24"/>
          </p:nvPr>
        </p:nvSpPr>
        <p:spPr>
          <a:xfrm>
            <a:off x="1999526" y="1825579"/>
            <a:ext cx="3589736" cy="561976"/>
          </a:xfrm>
          <a:prstGeom prst="rect">
            <a:avLst/>
          </a:prstGeom>
        </p:spPr>
        <p:txBody>
          <a:bodyPr/>
          <a:lstStyle/>
          <a:p>
            <a:r>
              <a:t>手机预装</a:t>
            </a:r>
          </a:p>
        </p:txBody>
      </p:sp>
      <p:sp>
        <p:nvSpPr>
          <p:cNvPr id="490" name="拼多多站外投推广"/>
          <p:cNvSpPr txBox="1">
            <a:spLocks noGrp="1"/>
          </p:cNvSpPr>
          <p:nvPr>
            <p:ph type="title"/>
          </p:nvPr>
        </p:nvSpPr>
        <p:spPr>
          <a:xfrm>
            <a:off x="1949459" y="398315"/>
            <a:ext cx="15680532" cy="1321594"/>
          </a:xfrm>
          <a:prstGeom prst="rect">
            <a:avLst/>
          </a:prstGeom>
        </p:spPr>
        <p:txBody>
          <a:bodyPr/>
          <a:lstStyle>
            <a:lvl1pPr>
              <a:defRPr sz="52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t>拼多多站外投推广</a:t>
            </a:r>
          </a:p>
        </p:txBody>
      </p:sp>
      <p:sp>
        <p:nvSpPr>
          <p:cNvPr id="4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812917" y="12863948"/>
            <a:ext cx="282677" cy="4158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492" name="传统广告媒介"/>
          <p:cNvSpPr txBox="1"/>
          <p:nvPr/>
        </p:nvSpPr>
        <p:spPr>
          <a:xfrm>
            <a:off x="7003040" y="1794967"/>
            <a:ext cx="3589736" cy="561976"/>
          </a:xfrm>
          <a:prstGeom prst="rect">
            <a:avLst/>
          </a:prstGeom>
          <a:solidFill>
            <a:srgbClr val="232323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lnSpc>
                <a:spcPts val="4200"/>
              </a:lnSpc>
              <a:defRPr sz="2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传统广告媒介</a:t>
            </a:r>
          </a:p>
        </p:txBody>
      </p:sp>
      <p:pic>
        <p:nvPicPr>
          <p:cNvPr id="493" name="50AC25101EF1F4AE716BF8FDA9B92BD2.jpg" descr="50AC25101EF1F4AE716BF8FDA9B92BD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102" y="2457864"/>
            <a:ext cx="3589735" cy="77740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4" name="src=http___img.18183.com_uploads_allimg_191218_276-19121Q14R4.jpg&amp;refer=http___img.18183.jpeg" descr="src=http___img.18183.com_uploads_allimg_191218_276-19121Q14R4.jpg&amp;refer=http___img.18183.jpeg"/>
          <p:cNvPicPr>
            <a:picLocks noChangeAspect="1"/>
          </p:cNvPicPr>
          <p:nvPr/>
        </p:nvPicPr>
        <p:blipFill>
          <a:blip r:embed="rId3"/>
          <a:srcRect l="13044" r="10103"/>
          <a:stretch>
            <a:fillRect/>
          </a:stretch>
        </p:blipFill>
        <p:spPr>
          <a:xfrm>
            <a:off x="1981407" y="2539774"/>
            <a:ext cx="3637790" cy="29915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5" name="u=1946089091,29521328&amp;fm=26&amp;gp=0.jpg" descr="u=1946089091,29521328&amp;fm=26&amp;gp=0.jpg"/>
          <p:cNvPicPr>
            <a:picLocks noChangeAspect="1"/>
          </p:cNvPicPr>
          <p:nvPr/>
        </p:nvPicPr>
        <p:blipFill>
          <a:blip r:embed="rId4"/>
          <a:srcRect l="6876" r="15577"/>
          <a:stretch>
            <a:fillRect/>
          </a:stretch>
        </p:blipFill>
        <p:spPr>
          <a:xfrm>
            <a:off x="1963520" y="5519842"/>
            <a:ext cx="3670666" cy="3155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6" name="src=http___img.mp.itc.cn_upload_20170709_51d98cdd102d466fb2f49d65776ffc9f_th.jpg&amp;refer=http___img.mp.itc.jpeg" descr="src=http___img.mp.itc.cn_upload_20170709_51d98cdd102d466fb2f49d65776ffc9f_th.jpg&amp;refer=http___img.mp.itc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893" y="2519471"/>
            <a:ext cx="3632029" cy="64569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7" name="在站外流量方面以来微信生态的流量迁移，这部份流量占到整体的70%；同时有完善的线上、线下投放、手机预装等渠道"/>
          <p:cNvSpPr txBox="1"/>
          <p:nvPr/>
        </p:nvSpPr>
        <p:spPr>
          <a:xfrm>
            <a:off x="2898657" y="12187149"/>
            <a:ext cx="8351644" cy="39049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600"/>
            </a:lvl1pPr>
          </a:lstStyle>
          <a:p>
            <a:r>
              <a:rPr dirty="0" err="1"/>
              <a:t>在站外流量方面以来微信生态的流量迁移，同时有完善的线上、线下投放、手机预装等渠道</a:t>
            </a:r>
            <a:endParaRPr dirty="0"/>
          </a:p>
        </p:txBody>
      </p:sp>
      <p:pic>
        <p:nvPicPr>
          <p:cNvPr id="498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559" y="9435475"/>
            <a:ext cx="3670698" cy="17558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9" name="v2-f501953efc984c559a948bf7ac3a6877_b.jpg" descr="v2-f501953efc984c559a948bf7ac3a6877_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607" y="2479616"/>
            <a:ext cx="3410830" cy="73806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0" name="20180820033401641.png" descr="2018082003340164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7425" y="2658527"/>
            <a:ext cx="3935549" cy="70228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1" name="矩形"/>
          <p:cNvSpPr/>
          <p:nvPr/>
        </p:nvSpPr>
        <p:spPr>
          <a:xfrm>
            <a:off x="20938771" y="4434678"/>
            <a:ext cx="2251076" cy="3155554"/>
          </a:xfrm>
          <a:prstGeom prst="rect">
            <a:avLst/>
          </a:prstGeom>
          <a:ln w="50800">
            <a:solidFill>
              <a:srgbClr val="FF2600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/>
          </a:p>
        </p:txBody>
      </p:sp>
      <p:pic>
        <p:nvPicPr>
          <p:cNvPr id="502" name="屏幕快照 2021-03-02 下午5.06.00.png" descr="屏幕快照 2021-03-02 下午5.06.0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84113" y="10470981"/>
            <a:ext cx="3427818" cy="17558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599" name="成组"/>
          <p:cNvGrpSpPr/>
          <p:nvPr/>
        </p:nvGrpSpPr>
        <p:grpSpPr>
          <a:xfrm>
            <a:off x="2090857" y="1975607"/>
            <a:ext cx="3921250" cy="772576"/>
            <a:chOff x="0" y="0"/>
            <a:chExt cx="3921249" cy="772575"/>
          </a:xfrm>
        </p:grpSpPr>
        <p:sp>
          <p:nvSpPr>
            <p:cNvPr id="597" name="矩形"/>
            <p:cNvSpPr/>
            <p:nvPr/>
          </p:nvSpPr>
          <p:spPr>
            <a:xfrm>
              <a:off x="0" y="0"/>
              <a:ext cx="3921250" cy="77257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8" name="拉 新"/>
            <p:cNvSpPr txBox="1"/>
            <p:nvPr/>
          </p:nvSpPr>
          <p:spPr>
            <a:xfrm>
              <a:off x="1419947" y="29099"/>
              <a:ext cx="1081355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拉 新</a:t>
              </a:r>
            </a:p>
          </p:txBody>
        </p:sp>
      </p:grpSp>
      <p:grpSp>
        <p:nvGrpSpPr>
          <p:cNvPr id="602" name="成组"/>
          <p:cNvGrpSpPr/>
          <p:nvPr/>
        </p:nvGrpSpPr>
        <p:grpSpPr>
          <a:xfrm>
            <a:off x="7655411" y="1975607"/>
            <a:ext cx="3921250" cy="772576"/>
            <a:chOff x="0" y="0"/>
            <a:chExt cx="3921249" cy="772575"/>
          </a:xfrm>
        </p:grpSpPr>
        <p:sp>
          <p:nvSpPr>
            <p:cNvPr id="600" name="矩形"/>
            <p:cNvSpPr/>
            <p:nvPr/>
          </p:nvSpPr>
          <p:spPr>
            <a:xfrm>
              <a:off x="0" y="0"/>
              <a:ext cx="3921250" cy="77257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1" name="促  活"/>
            <p:cNvSpPr txBox="1"/>
            <p:nvPr/>
          </p:nvSpPr>
          <p:spPr>
            <a:xfrm>
              <a:off x="1452119" y="29099"/>
              <a:ext cx="1194335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促  活</a:t>
              </a:r>
            </a:p>
          </p:txBody>
        </p:sp>
      </p:grpSp>
      <p:grpSp>
        <p:nvGrpSpPr>
          <p:cNvPr id="605" name="成组"/>
          <p:cNvGrpSpPr/>
          <p:nvPr/>
        </p:nvGrpSpPr>
        <p:grpSpPr>
          <a:xfrm>
            <a:off x="13219966" y="1975607"/>
            <a:ext cx="3921250" cy="772576"/>
            <a:chOff x="0" y="0"/>
            <a:chExt cx="3921249" cy="772575"/>
          </a:xfrm>
        </p:grpSpPr>
        <p:sp>
          <p:nvSpPr>
            <p:cNvPr id="603" name="矩形"/>
            <p:cNvSpPr/>
            <p:nvPr/>
          </p:nvSpPr>
          <p:spPr>
            <a:xfrm>
              <a:off x="0" y="0"/>
              <a:ext cx="3921250" cy="77257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4" name="留 存"/>
            <p:cNvSpPr txBox="1"/>
            <p:nvPr/>
          </p:nvSpPr>
          <p:spPr>
            <a:xfrm>
              <a:off x="1476436" y="29099"/>
              <a:ext cx="108135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留 存</a:t>
              </a:r>
            </a:p>
          </p:txBody>
        </p:sp>
      </p:grpSp>
      <p:grpSp>
        <p:nvGrpSpPr>
          <p:cNvPr id="608" name="成组"/>
          <p:cNvGrpSpPr/>
          <p:nvPr/>
        </p:nvGrpSpPr>
        <p:grpSpPr>
          <a:xfrm>
            <a:off x="18784521" y="1975607"/>
            <a:ext cx="3921250" cy="772576"/>
            <a:chOff x="0" y="0"/>
            <a:chExt cx="3921249" cy="772575"/>
          </a:xfrm>
        </p:grpSpPr>
        <p:sp>
          <p:nvSpPr>
            <p:cNvPr id="606" name="矩形"/>
            <p:cNvSpPr/>
            <p:nvPr/>
          </p:nvSpPr>
          <p:spPr>
            <a:xfrm>
              <a:off x="0" y="0"/>
              <a:ext cx="3921250" cy="77257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7" name="转化"/>
            <p:cNvSpPr txBox="1"/>
            <p:nvPr/>
          </p:nvSpPr>
          <p:spPr>
            <a:xfrm>
              <a:off x="1476437" y="29099"/>
              <a:ext cx="96837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</a:rPr>
                <a:t>转化</a:t>
              </a:r>
            </a:p>
          </p:txBody>
        </p:sp>
      </p:grpSp>
      <p:sp>
        <p:nvSpPr>
          <p:cNvPr id="609" name="拼多多的工具和用户增长"/>
          <p:cNvSpPr txBox="1"/>
          <p:nvPr/>
        </p:nvSpPr>
        <p:spPr>
          <a:xfrm>
            <a:off x="648102" y="525499"/>
            <a:ext cx="5222583" cy="698267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r>
              <a:rPr sz="3600" dirty="0" err="1">
                <a:latin typeface="微软雅黑" panose="020B0503020204020204" charset="-122"/>
                <a:ea typeface="微软雅黑" panose="020B0503020204020204" charset="-122"/>
              </a:rPr>
              <a:t>拼多多的工具和用户增长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0" name="线条"/>
          <p:cNvSpPr/>
          <p:nvPr/>
        </p:nvSpPr>
        <p:spPr>
          <a:xfrm flipV="1">
            <a:off x="6822403" y="3197293"/>
            <a:ext cx="1" cy="5163014"/>
          </a:xfrm>
          <a:prstGeom prst="line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/>
          </a:p>
        </p:txBody>
      </p:sp>
      <p:sp>
        <p:nvSpPr>
          <p:cNvPr id="611" name="线条"/>
          <p:cNvSpPr/>
          <p:nvPr/>
        </p:nvSpPr>
        <p:spPr>
          <a:xfrm flipV="1">
            <a:off x="12407823" y="3197293"/>
            <a:ext cx="1" cy="5065875"/>
          </a:xfrm>
          <a:prstGeom prst="line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/>
          </a:p>
        </p:txBody>
      </p:sp>
      <p:sp>
        <p:nvSpPr>
          <p:cNvPr id="612" name="线条"/>
          <p:cNvSpPr/>
          <p:nvPr/>
        </p:nvSpPr>
        <p:spPr>
          <a:xfrm flipV="1">
            <a:off x="17993244" y="3197293"/>
            <a:ext cx="1" cy="5065874"/>
          </a:xfrm>
          <a:prstGeom prst="line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/>
          </a:p>
        </p:txBody>
      </p:sp>
      <p:pic>
        <p:nvPicPr>
          <p:cNvPr id="61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146" y="2869564"/>
            <a:ext cx="1460501" cy="1625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239" y="2971164"/>
            <a:ext cx="1397001" cy="1422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807" y="2977514"/>
            <a:ext cx="1231901" cy="1333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4238" y="4740443"/>
            <a:ext cx="1346201" cy="1358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7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1833" y="2977514"/>
            <a:ext cx="1371601" cy="1409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8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735" y="2812414"/>
            <a:ext cx="1422401" cy="1498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9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8271" y="3196853"/>
            <a:ext cx="1320801" cy="1371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0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7094" y="3021964"/>
            <a:ext cx="1498601" cy="1320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1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2331" y="2831464"/>
            <a:ext cx="1638301" cy="1460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2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6056" y="4653275"/>
            <a:ext cx="1587501" cy="1435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3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56839" y="4715043"/>
            <a:ext cx="1447801" cy="1409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4" name="图像" descr="图像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6609" y="2901314"/>
            <a:ext cx="1524001" cy="1485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5" name="图像" descr="图像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6417" y="2824748"/>
            <a:ext cx="1587501" cy="1473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6" name="图像" descr="图像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5936" y="4653275"/>
            <a:ext cx="1600201" cy="1409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7" name="图像" descr="图像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94430" y="4765843"/>
            <a:ext cx="1422401" cy="1333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8" name="图像" descr="图像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67511" y="4617803"/>
            <a:ext cx="2540001" cy="800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9" name="图像" descr="图像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32448" y="3333114"/>
            <a:ext cx="2209801" cy="698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0" name="在产品整体框架上，拼多多利用高频的游戏类拉动低频的电商交易，而电商交易完成了游戏变现，游戏/电商互为依赖"/>
          <p:cNvSpPr txBox="1"/>
          <p:nvPr/>
        </p:nvSpPr>
        <p:spPr>
          <a:xfrm>
            <a:off x="1194951" y="10863488"/>
            <a:ext cx="15801874" cy="561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在产品整体框架上，拼多多利用高频的游戏类拉动低频的电商交易，而电商交易完成了游戏变现，游戏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电商互为依赖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1" name="线条"/>
          <p:cNvSpPr/>
          <p:nvPr/>
        </p:nvSpPr>
        <p:spPr>
          <a:xfrm>
            <a:off x="1507489" y="6715597"/>
            <a:ext cx="21800669" cy="1"/>
          </a:xfrm>
          <a:prstGeom prst="line">
            <a:avLst/>
          </a:prstGeom>
          <a:ln w="25400">
            <a:solidFill>
              <a:schemeClr val="accent5">
                <a:hueOff val="-444211"/>
                <a:satOff val="-14907"/>
                <a:lumOff val="22857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/>
          </a:p>
        </p:txBody>
      </p:sp>
      <p:pic>
        <p:nvPicPr>
          <p:cNvPr id="632" name="屏幕快照 2021-03-03 下午1.06.40.png" descr="屏幕快照 2021-03-03 下午1.06.4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923579" y="7130760"/>
            <a:ext cx="1333501" cy="1333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33" name="屏幕快照 2021-03-03 下午1.08.56.png" descr="屏幕快照 2021-03-03 下午1.08.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36796" y="7277134"/>
            <a:ext cx="1122598" cy="9822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34" name="屏幕快照 2021-03-03 下午1.09.48.png" descr="屏幕快照 2021-03-03 下午1.09.4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90183" y="7244149"/>
            <a:ext cx="1122597" cy="10699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35" name="屏幕快照 2021-03-03 下午1.11.06.png" descr="屏幕快照 2021-03-03 下午1.11.0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95291" y="7248662"/>
            <a:ext cx="1231901" cy="10145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36" name="屏幕快照 2021-03-03 下午1.11.50.png" descr="屏幕快照 2021-03-03 下午1.11.50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56465" y="7331852"/>
            <a:ext cx="966682" cy="9822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37" name="屏幕快照 2021-03-03 下午1.12.27.png" descr="屏幕快照 2021-03-03 下午1.12.27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44507" y="7342820"/>
            <a:ext cx="1031138" cy="10145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38" name="屏幕快照 2021-03-03 下午1.16.52.png" descr="屏幕快照 2021-03-03 下午1.16.52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419441" y="7215929"/>
            <a:ext cx="1122598" cy="12423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9" name="拼多多"/>
          <p:cNvSpPr txBox="1"/>
          <p:nvPr/>
        </p:nvSpPr>
        <p:spPr>
          <a:xfrm>
            <a:off x="116979" y="3204527"/>
            <a:ext cx="1374776" cy="714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32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拼多多</a:t>
            </a:r>
          </a:p>
        </p:txBody>
      </p:sp>
      <p:sp>
        <p:nvSpPr>
          <p:cNvPr id="640" name="极速版"/>
          <p:cNvSpPr txBox="1"/>
          <p:nvPr/>
        </p:nvSpPr>
        <p:spPr>
          <a:xfrm>
            <a:off x="116979" y="7398727"/>
            <a:ext cx="1374776" cy="7143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32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极速版</a:t>
            </a:r>
          </a:p>
        </p:txBody>
      </p:sp>
      <p:sp>
        <p:nvSpPr>
          <p:cNvPr id="641" name="跟极速版对比，拼多多的工具更丰富，活动目的更明确，奖品诱惑力更强"/>
          <p:cNvSpPr txBox="1"/>
          <p:nvPr/>
        </p:nvSpPr>
        <p:spPr>
          <a:xfrm>
            <a:off x="1182208" y="11592927"/>
            <a:ext cx="9909176" cy="561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跟极速版对比，拼多多的工具更丰富，活动目的更明确，奖品诱惑力更强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2" name="三单全免"/>
          <p:cNvSpPr/>
          <p:nvPr/>
        </p:nvSpPr>
        <p:spPr>
          <a:xfrm>
            <a:off x="21767417" y="5500007"/>
            <a:ext cx="2140191" cy="5894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>
            <a:lvl1pPr defTabSz="419100">
              <a:defRPr sz="2400">
                <a:solidFill>
                  <a:srgbClr val="232323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三单全免</a:t>
            </a:r>
          </a:p>
        </p:txBody>
      </p:sp>
      <p:pic>
        <p:nvPicPr>
          <p:cNvPr id="643" name="屏幕快照 2021-03-03 下午1.25.09.png" descr="屏幕快照 2021-03-03 下午1.25.09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735363" y="7273655"/>
            <a:ext cx="1122598" cy="107270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647" name="7C974590D888ED4413DBAD0EF9721BA3.png" descr="7C974590D888ED4413DBAD0EF9721BA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071" y="2786009"/>
            <a:ext cx="3489485" cy="75558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48" name="E618ACACC574DF374BDE785C463CF4F8.png" descr="E618ACACC574DF374BDE785C463CF4F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07" y="2473546"/>
            <a:ext cx="3602410" cy="78004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49" name="E860E004F26F9319E65FCF7A3E5AA112.jpg" descr="E860E004F26F9319E65FCF7A3E5AA1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484" y="2670141"/>
            <a:ext cx="3173876" cy="68734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0" name="线条"/>
          <p:cNvSpPr/>
          <p:nvPr/>
        </p:nvSpPr>
        <p:spPr>
          <a:xfrm>
            <a:off x="8543845" y="4652142"/>
            <a:ext cx="1516508" cy="1"/>
          </a:xfrm>
          <a:prstGeom prst="line">
            <a:avLst/>
          </a:prstGeom>
          <a:ln w="25400">
            <a:solidFill>
              <a:schemeClr val="accent5">
                <a:hueOff val="-444211"/>
                <a:satOff val="-14907"/>
                <a:lumOff val="2285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/>
          </a:p>
        </p:txBody>
      </p:sp>
      <p:sp>
        <p:nvSpPr>
          <p:cNvPr id="651" name="极速版现金签到VS签到"/>
          <p:cNvSpPr txBox="1"/>
          <p:nvPr/>
        </p:nvSpPr>
        <p:spPr>
          <a:xfrm>
            <a:off x="1028841" y="929834"/>
            <a:ext cx="4309110" cy="63436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3200"/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极速版现金签到VS签到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52" name="矩形"/>
          <p:cNvSpPr/>
          <p:nvPr/>
        </p:nvSpPr>
        <p:spPr>
          <a:xfrm>
            <a:off x="829561" y="745976"/>
            <a:ext cx="12909150" cy="11074642"/>
          </a:xfrm>
          <a:prstGeom prst="rect">
            <a:avLst/>
          </a:prstGeom>
          <a:ln w="50800">
            <a:solidFill>
              <a:schemeClr val="accent5">
                <a:hueOff val="-444211"/>
                <a:satOff val="-14907"/>
                <a:lumOff val="22857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/>
          </a:p>
        </p:txBody>
      </p:sp>
      <p:sp>
        <p:nvSpPr>
          <p:cNvPr id="653" name="拼多多整体更简洁，目标清晰，引导性强"/>
          <p:cNvSpPr txBox="1"/>
          <p:nvPr/>
        </p:nvSpPr>
        <p:spPr>
          <a:xfrm>
            <a:off x="1185813" y="10900996"/>
            <a:ext cx="7762240" cy="5111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232323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拼多多整体更简洁，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把整体的用户增长目标拆成多个交易</a:t>
            </a:r>
          </a:p>
        </p:txBody>
      </p:sp>
      <p:sp>
        <p:nvSpPr>
          <p:cNvPr id="654" name="矩形"/>
          <p:cNvSpPr/>
          <p:nvPr/>
        </p:nvSpPr>
        <p:spPr>
          <a:xfrm>
            <a:off x="14100343" y="745976"/>
            <a:ext cx="7120336" cy="11074642"/>
          </a:xfrm>
          <a:prstGeom prst="rect">
            <a:avLst/>
          </a:prstGeom>
          <a:ln w="50800">
            <a:solidFill>
              <a:schemeClr val="accent5">
                <a:hueOff val="-444211"/>
                <a:satOff val="-14907"/>
                <a:lumOff val="22857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/>
          </a:p>
        </p:txBody>
      </p:sp>
      <p:pic>
        <p:nvPicPr>
          <p:cNvPr id="655" name="图像" descr="图像"/>
          <p:cNvPicPr/>
          <p:nvPr/>
        </p:nvPicPr>
        <p:blipFill>
          <a:blip r:embed="rId5"/>
          <a:stretch>
            <a:fillRect/>
          </a:stretch>
        </p:blipFill>
        <p:spPr>
          <a:xfrm>
            <a:off x="16073174" y="2512990"/>
            <a:ext cx="3173876" cy="7030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6" name="强引导设计"/>
          <p:cNvSpPr txBox="1"/>
          <p:nvPr/>
        </p:nvSpPr>
        <p:spPr>
          <a:xfrm>
            <a:off x="14903131" y="1155295"/>
            <a:ext cx="1785744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3200"/>
            </a:lvl1pPr>
          </a:lstStyle>
          <a:p>
            <a:r>
              <a:rPr dirty="0" err="1"/>
              <a:t>引导设计</a:t>
            </a:r>
            <a:endParaRPr dirty="0"/>
          </a:p>
        </p:txBody>
      </p:sp>
      <p:sp>
        <p:nvSpPr>
          <p:cNvPr id="657" name="1、去app"/>
          <p:cNvSpPr txBox="1"/>
          <p:nvPr/>
        </p:nvSpPr>
        <p:spPr>
          <a:xfrm>
            <a:off x="16139160" y="10900988"/>
            <a:ext cx="3107690" cy="5111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1pPr>
          </a:lstStyle>
          <a:p>
            <a:r>
              <a:rPr lang="zh-CN" dirty="0"/>
              <a:t>去</a:t>
            </a:r>
            <a:r>
              <a:rPr dirty="0"/>
              <a:t>app</a:t>
            </a:r>
            <a:r>
              <a:rPr lang="zh-CN" dirty="0"/>
              <a:t>还是留在微信？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Nemo enim ipsam voluptatem quia voluptas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Nemo enim ipsam voluptatem quia voluptas</a:t>
            </a:r>
          </a:p>
        </p:txBody>
      </p:sp>
      <p:sp>
        <p:nvSpPr>
          <p:cNvPr id="6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663" name="平台营销工具"/>
          <p:cNvSpPr txBox="1"/>
          <p:nvPr/>
        </p:nvSpPr>
        <p:spPr>
          <a:xfrm>
            <a:off x="655130" y="458972"/>
            <a:ext cx="3222035" cy="75982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r>
              <a:rPr sz="4000" dirty="0" err="1">
                <a:latin typeface="微软雅黑" panose="020B0503020204020204" charset="-122"/>
                <a:ea typeface="微软雅黑" panose="020B0503020204020204" charset="-122"/>
              </a:rPr>
              <a:t>平台营销工具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85" name="成组"/>
          <p:cNvGrpSpPr/>
          <p:nvPr/>
        </p:nvGrpSpPr>
        <p:grpSpPr>
          <a:xfrm>
            <a:off x="836231" y="1489482"/>
            <a:ext cx="22190656" cy="9657905"/>
            <a:chOff x="0" y="0"/>
            <a:chExt cx="22190654" cy="9657904"/>
          </a:xfrm>
        </p:grpSpPr>
        <p:pic>
          <p:nvPicPr>
            <p:cNvPr id="664" name="屏幕快照 2021-03-02 下午6.06.54.png" descr="屏幕快照 2021-03-02 下午6.06.54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7623" y="749068"/>
              <a:ext cx="13521191" cy="390066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65" name="优惠券"/>
            <p:cNvSpPr txBox="1"/>
            <p:nvPr/>
          </p:nvSpPr>
          <p:spPr>
            <a:xfrm>
              <a:off x="515922" y="2457078"/>
              <a:ext cx="137477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</a:rPr>
                <a:t>优惠券</a:t>
              </a:r>
            </a:p>
          </p:txBody>
        </p:sp>
        <p:sp>
          <p:nvSpPr>
            <p:cNvPr id="666" name="工具类型"/>
            <p:cNvSpPr txBox="1"/>
            <p:nvPr/>
          </p:nvSpPr>
          <p:spPr>
            <a:xfrm>
              <a:off x="114681" y="198370"/>
              <a:ext cx="178117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</a:rPr>
                <a:t>工具类型</a:t>
              </a:r>
            </a:p>
          </p:txBody>
        </p:sp>
        <p:sp>
          <p:nvSpPr>
            <p:cNvPr id="667" name="详情"/>
            <p:cNvSpPr txBox="1"/>
            <p:nvPr/>
          </p:nvSpPr>
          <p:spPr>
            <a:xfrm>
              <a:off x="4445381" y="198370"/>
              <a:ext cx="96837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</a:rPr>
                <a:t>详情</a:t>
              </a:r>
            </a:p>
          </p:txBody>
        </p:sp>
        <p:sp>
          <p:nvSpPr>
            <p:cNvPr id="668" name="示例"/>
            <p:cNvSpPr txBox="1"/>
            <p:nvPr/>
          </p:nvSpPr>
          <p:spPr>
            <a:xfrm>
              <a:off x="19380581" y="198370"/>
              <a:ext cx="96837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</a:rPr>
                <a:t>示例</a:t>
              </a:r>
            </a:p>
          </p:txBody>
        </p:sp>
        <p:sp>
          <p:nvSpPr>
            <p:cNvPr id="669" name="促销"/>
            <p:cNvSpPr txBox="1"/>
            <p:nvPr/>
          </p:nvSpPr>
          <p:spPr>
            <a:xfrm>
              <a:off x="719122" y="5578211"/>
              <a:ext cx="96837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</a:rPr>
                <a:t>促销</a:t>
              </a:r>
            </a:p>
          </p:txBody>
        </p:sp>
        <p:sp>
          <p:nvSpPr>
            <p:cNvPr id="670" name="现金"/>
            <p:cNvSpPr txBox="1"/>
            <p:nvPr/>
          </p:nvSpPr>
          <p:spPr>
            <a:xfrm>
              <a:off x="719122" y="8216275"/>
              <a:ext cx="96837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</a:rPr>
                <a:t>现金</a:t>
              </a:r>
            </a:p>
          </p:txBody>
        </p:sp>
        <p:pic>
          <p:nvPicPr>
            <p:cNvPr id="671" name="屏幕快照 2021-03-02 下午6.32.12.png" descr="屏幕快照 2021-03-02 下午6.32.1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4718" y="4477700"/>
              <a:ext cx="4813301" cy="27813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72" name="使用微信“企业付款到零钱”功能"/>
            <p:cNvSpPr txBox="1"/>
            <p:nvPr/>
          </p:nvSpPr>
          <p:spPr>
            <a:xfrm>
              <a:off x="4498213" y="8216275"/>
              <a:ext cx="5739512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使用微信“企业付款到零钱”功能</a:t>
              </a:r>
            </a:p>
          </p:txBody>
        </p:sp>
        <p:sp>
          <p:nvSpPr>
            <p:cNvPr id="673" name="常见于拉新活动"/>
            <p:cNvSpPr txBox="1"/>
            <p:nvPr/>
          </p:nvSpPr>
          <p:spPr>
            <a:xfrm>
              <a:off x="18266156" y="8216275"/>
              <a:ext cx="300037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</a:rPr>
                <a:t>常见于拉新活动</a:t>
              </a:r>
            </a:p>
          </p:txBody>
        </p:sp>
        <p:pic>
          <p:nvPicPr>
            <p:cNvPr id="674" name="v2-90c33f19e5e10e6f4f852d297824e19d_1440w.jpg" descr="v2-90c33f19e5e10e6f4f852d297824e19d_1440w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97893" y="5348475"/>
              <a:ext cx="3136901" cy="17653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75" name="AF7952BF6CBECC327B769962EFF906AB.jpg" descr="AF7952BF6CBECC327B769962EFF906AB.jpg"/>
            <p:cNvPicPr>
              <a:picLocks noChangeAspect="1"/>
            </p:cNvPicPr>
            <p:nvPr/>
          </p:nvPicPr>
          <p:blipFill>
            <a:blip r:embed="rId5"/>
            <a:srcRect t="23484" r="1277" b="29448"/>
            <a:stretch>
              <a:fillRect/>
            </a:stretch>
          </p:blipFill>
          <p:spPr>
            <a:xfrm>
              <a:off x="18333587" y="1220046"/>
              <a:ext cx="2865721" cy="29588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76" name="线条"/>
            <p:cNvSpPr/>
            <p:nvPr/>
          </p:nvSpPr>
          <p:spPr>
            <a:xfrm>
              <a:off x="38100" y="904032"/>
              <a:ext cx="2215255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/>
            </a:p>
          </p:txBody>
        </p:sp>
        <p:sp>
          <p:nvSpPr>
            <p:cNvPr id="677" name="线条"/>
            <p:cNvSpPr/>
            <p:nvPr/>
          </p:nvSpPr>
          <p:spPr>
            <a:xfrm>
              <a:off x="12791" y="4498750"/>
              <a:ext cx="2215255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/>
            </a:p>
          </p:txBody>
        </p:sp>
        <p:sp>
          <p:nvSpPr>
            <p:cNvPr id="678" name="线条"/>
            <p:cNvSpPr/>
            <p:nvPr/>
          </p:nvSpPr>
          <p:spPr>
            <a:xfrm>
              <a:off x="12791" y="7501352"/>
              <a:ext cx="2215255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/>
            </a:p>
          </p:txBody>
        </p:sp>
        <p:sp>
          <p:nvSpPr>
            <p:cNvPr id="679" name="线条"/>
            <p:cNvSpPr/>
            <p:nvPr/>
          </p:nvSpPr>
          <p:spPr>
            <a:xfrm>
              <a:off x="91" y="9645574"/>
              <a:ext cx="2215255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/>
            </a:p>
          </p:txBody>
        </p:sp>
        <p:sp>
          <p:nvSpPr>
            <p:cNvPr id="680" name="线条"/>
            <p:cNvSpPr/>
            <p:nvPr/>
          </p:nvSpPr>
          <p:spPr>
            <a:xfrm>
              <a:off x="0" y="37620"/>
              <a:ext cx="2215255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/>
            </a:p>
          </p:txBody>
        </p:sp>
        <p:sp>
          <p:nvSpPr>
            <p:cNvPr id="681" name="线条"/>
            <p:cNvSpPr/>
            <p:nvPr/>
          </p:nvSpPr>
          <p:spPr>
            <a:xfrm flipV="1">
              <a:off x="53280" y="12330"/>
              <a:ext cx="1" cy="96455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/>
            </a:p>
          </p:txBody>
        </p:sp>
        <p:sp>
          <p:nvSpPr>
            <p:cNvPr id="682" name="线条"/>
            <p:cNvSpPr/>
            <p:nvPr/>
          </p:nvSpPr>
          <p:spPr>
            <a:xfrm flipV="1">
              <a:off x="2672937" y="-1"/>
              <a:ext cx="1" cy="96455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/>
            </a:p>
          </p:txBody>
        </p:sp>
        <p:sp>
          <p:nvSpPr>
            <p:cNvPr id="683" name="线条"/>
            <p:cNvSpPr/>
            <p:nvPr/>
          </p:nvSpPr>
          <p:spPr>
            <a:xfrm flipV="1">
              <a:off x="17386114" y="-1"/>
              <a:ext cx="1" cy="96455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/>
            </a:p>
          </p:txBody>
        </p:sp>
        <p:sp>
          <p:nvSpPr>
            <p:cNvPr id="684" name="线条"/>
            <p:cNvSpPr/>
            <p:nvPr/>
          </p:nvSpPr>
          <p:spPr>
            <a:xfrm flipV="1">
              <a:off x="22146574" y="-1"/>
              <a:ext cx="1" cy="96455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419100">
                <a:defRPr sz="3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/>
            </a:p>
          </p:txBody>
        </p:sp>
      </p:grpSp>
      <p:sp>
        <p:nvSpPr>
          <p:cNvPr id="686" name="拼多多在营销工具设计上保持克制，玩法简单，降低了用户的学习成本"/>
          <p:cNvSpPr txBox="1"/>
          <p:nvPr/>
        </p:nvSpPr>
        <p:spPr>
          <a:xfrm>
            <a:off x="918681" y="11716124"/>
            <a:ext cx="9604376" cy="5619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拼多多在营销工具设计上保持克制，玩法简单，降低了用户的学习成本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Thin"/>
        <a:ea typeface="Helvetica Neue Thin"/>
        <a:cs typeface="Helvetica Neue Thin"/>
      </a:majorFont>
      <a:minorFont>
        <a:latin typeface="Helvetica Neue Thin"/>
        <a:ea typeface="Helvetica Neue Thin"/>
        <a:cs typeface="Helvetica Neue Thi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419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0" i="0" u="none" strike="noStrike" cap="none" spc="0" normalizeH="0" baseline="0">
            <a:ln>
              <a:noFill/>
            </a:ln>
            <a:solidFill>
              <a:srgbClr val="232323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 panose="020B0502020104020203"/>
            <a:ea typeface="Gill Sans" panose="020B0502020104020203"/>
            <a:cs typeface="Gill Sans" panose="020B0502020104020203"/>
            <a:sym typeface="Gill Sans" panose="020B050202010402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 panose="02000503000000020004"/>
            <a:ea typeface="Helvetica Neue Light" panose="02000503000000020004"/>
            <a:cs typeface="Helvetica Neue Light" panose="02000503000000020004"/>
            <a:sym typeface="Helvetica Neue Light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</TotalTime>
  <Words>1039</Words>
  <Application>Microsoft Office PowerPoint</Application>
  <PresentationFormat>自定义</PresentationFormat>
  <Paragraphs>116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Didot</vt:lpstr>
      <vt:lpstr>Gill Sans</vt:lpstr>
      <vt:lpstr>Helvetica Neue</vt:lpstr>
      <vt:lpstr>Helvetica Neue Light</vt:lpstr>
      <vt:lpstr>Helvetica Neue Medium</vt:lpstr>
      <vt:lpstr>Lucida Grande</vt:lpstr>
      <vt:lpstr>PingFang SC Regular</vt:lpstr>
      <vt:lpstr>微软雅黑</vt:lpstr>
      <vt:lpstr>Calibri</vt:lpstr>
      <vt:lpstr>Calibri Light</vt:lpstr>
      <vt:lpstr>回顾</vt:lpstr>
      <vt:lpstr>竞品调研-拼多多</vt:lpstr>
      <vt:lpstr>PowerPoint 演示文稿</vt:lpstr>
      <vt:lpstr>PowerPoint 演示文稿</vt:lpstr>
      <vt:lpstr>PowerPoint 演示文稿</vt:lpstr>
      <vt:lpstr>PowerPoint 演示文稿</vt:lpstr>
      <vt:lpstr>拼多多站外投推广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极速版竞品调研</dc:title>
  <dc:creator>高雅</dc:creator>
  <cp:lastModifiedBy>skin3629661@sina.com</cp:lastModifiedBy>
  <cp:revision>14</cp:revision>
  <dcterms:created xsi:type="dcterms:W3CDTF">2021-04-01T08:56:29Z</dcterms:created>
  <dcterms:modified xsi:type="dcterms:W3CDTF">2021-09-27T12:48:44Z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